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g2ZNebYZTUEWvPG1pYSP25NPAw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944857-1959-48A0-B04A-C9EA818605D4}">
  <a:tblStyle styleId="{FC944857-1959-48A0-B04A-C9EA818605D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20EF9-EA31-4537-AE62-25E62EC7941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0128EC-1020-4949-BD5F-F132A5DBD0A0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59A22B-6FFA-4332-83A9-E375B8F46136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29" y="67"/>
      </p:cViewPr>
      <p:guideLst>
        <p:guide orient="horz" pos="213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e32c3e0d6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fe32c3e0d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6c3ce439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46c3ce43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6c3ce439c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46c3ce439c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8566b887f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148566b887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8566b887f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48566b887f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48095755d7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148095755d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4748a61369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14748a6136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4748a61369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14748a6136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4748a61369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4748a6136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4748a61369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4748a6136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748a6136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4748a613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48095755d7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148095755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8095755d7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48095755d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4748a6136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4748a6136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6b8cb8315_4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46b8cb8315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4748a61369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14748a6136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4748a61369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4748a6136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748a61369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4748a6136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4748a61369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14748a6136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4748a61369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14748a6136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4748a61369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14748a6136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4748a61369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14748a6136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4748a61369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14748a61369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e32c3e0d6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fe32c3e0d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6b8cb8315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46b8cb8315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3"/>
          <p:cNvSpPr txBox="1"/>
          <p:nvPr/>
        </p:nvSpPr>
        <p:spPr>
          <a:xfrm>
            <a:off x="9304991" y="3144838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23"/>
          <p:cNvCxnSpPr/>
          <p:nvPr/>
        </p:nvCxnSpPr>
        <p:spPr>
          <a:xfrm>
            <a:off x="9515791" y="3130059"/>
            <a:ext cx="0" cy="4019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title"/>
          </p:nvPr>
        </p:nvSpPr>
        <p:spPr>
          <a:xfrm rot="5400000">
            <a:off x="5251054" y="2203054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1"/>
          </p:nvPr>
        </p:nvSpPr>
        <p:spPr>
          <a:xfrm rot="5400000">
            <a:off x="917179" y="128984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6b8cb8315_4_7"/>
          <p:cNvSpPr txBox="1"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46b8cb8315_4_7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g146b8cb8315_4_7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146b8cb8315_4_7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146b8cb8315_4_7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g146b8cb8315_4_7"/>
          <p:cNvSpPr txBox="1"/>
          <p:nvPr/>
        </p:nvSpPr>
        <p:spPr>
          <a:xfrm>
            <a:off x="9304991" y="3144838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g146b8cb8315_4_7"/>
          <p:cNvCxnSpPr/>
          <p:nvPr/>
        </p:nvCxnSpPr>
        <p:spPr>
          <a:xfrm>
            <a:off x="9515791" y="3130059"/>
            <a:ext cx="0" cy="4019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6b8cb8315_4_15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46b8cb8315_4_15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146b8cb8315_4_1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46b8cb8315_4_1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146b8cb8315_4_15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6b8cb8315_4_21"/>
          <p:cNvSpPr txBox="1"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46b8cb8315_4_21"/>
          <p:cNvSpPr txBox="1"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g146b8cb8315_4_2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146b8cb8315_4_2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46b8cb8315_4_2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6b8cb8315_4_27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146b8cb8315_4_27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146b8cb8315_4_27"/>
          <p:cNvSpPr txBox="1">
            <a:spLocks noGrp="1"/>
          </p:cNvSpPr>
          <p:nvPr>
            <p:ph type="body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g146b8cb8315_4_27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46b8cb8315_4_27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146b8cb8315_4_27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6b8cb8315_4_34"/>
          <p:cNvSpPr txBox="1"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146b8cb8315_4_34"/>
          <p:cNvSpPr txBox="1"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g146b8cb8315_4_34"/>
          <p:cNvSpPr txBox="1">
            <a:spLocks noGrp="1"/>
          </p:cNvSpPr>
          <p:nvPr>
            <p:ph type="body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146b8cb8315_4_34"/>
          <p:cNvSpPr txBox="1">
            <a:spLocks noGrp="1"/>
          </p:cNvSpPr>
          <p:nvPr>
            <p:ph type="body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g146b8cb8315_4_34"/>
          <p:cNvSpPr txBox="1">
            <a:spLocks noGrp="1"/>
          </p:cNvSpPr>
          <p:nvPr>
            <p:ph type="body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g146b8cb8315_4_34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46b8cb8315_4_34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146b8cb8315_4_34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6b8cb8315_4_43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146b8cb8315_4_43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146b8cb8315_4_43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146b8cb8315_4_43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6b8cb8315_4_4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146b8cb8315_4_4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46b8cb8315_4_48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&#10;コンテンツ" type="objTx">
  <p:cSld name="OBJECT_WITH_CAPTIO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6b8cb8315_4_52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46b8cb8315_4_52"/>
          <p:cNvSpPr txBox="1">
            <a:spLocks noGrp="1"/>
          </p:cNvSpPr>
          <p:nvPr>
            <p:ph type="body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2" name="Google Shape;142;g146b8cb8315_4_52"/>
          <p:cNvSpPr txBox="1">
            <a:spLocks noGrp="1"/>
          </p:cNvSpPr>
          <p:nvPr>
            <p:ph type="body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3" name="Google Shape;143;g146b8cb8315_4_5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146b8cb8315_4_5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46b8cb8315_4_5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6b8cb8315_4_59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46b8cb8315_4_59"/>
          <p:cNvSpPr>
            <a:spLocks noGrp="1"/>
          </p:cNvSpPr>
          <p:nvPr>
            <p:ph type="pic" idx="2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g146b8cb8315_4_59"/>
          <p:cNvSpPr txBox="1">
            <a:spLocks noGrp="1"/>
          </p:cNvSpPr>
          <p:nvPr>
            <p:ph type="body" idx="1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0" name="Google Shape;150;g146b8cb8315_4_5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146b8cb8315_4_5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146b8cb8315_4_59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&#10;縦書きテキスト" type="vertTx">
  <p:cSld name="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6b8cb8315_4_66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146b8cb8315_4_66"/>
          <p:cNvSpPr txBox="1">
            <a:spLocks noGrp="1"/>
          </p:cNvSpPr>
          <p:nvPr>
            <p:ph type="body" idx="1"/>
          </p:nvPr>
        </p:nvSpPr>
        <p:spPr>
          <a:xfrm rot="5400000">
            <a:off x="2777332" y="-270668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146b8cb8315_4_6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146b8cb8315_4_6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146b8cb8315_4_66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6b8cb8315_4_72"/>
          <p:cNvSpPr txBox="1">
            <a:spLocks noGrp="1"/>
          </p:cNvSpPr>
          <p:nvPr>
            <p:ph type="title"/>
          </p:nvPr>
        </p:nvSpPr>
        <p:spPr>
          <a:xfrm rot="5400000">
            <a:off x="5251054" y="2203054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146b8cb8315_4_72"/>
          <p:cNvSpPr txBox="1">
            <a:spLocks noGrp="1"/>
          </p:cNvSpPr>
          <p:nvPr>
            <p:ph type="body" idx="1"/>
          </p:nvPr>
        </p:nvSpPr>
        <p:spPr>
          <a:xfrm rot="5400000">
            <a:off x="917179" y="128984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g146b8cb8315_4_7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146b8cb8315_4_7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146b8cb8315_4_7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8566b887f_2_6"/>
          <p:cNvSpPr txBox="1"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75"/>
              <a:buFont typeface="Calibri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148566b887f_2_6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950"/>
              <a:buNone/>
              <a:defRPr sz="1950"/>
            </a:lvl1pPr>
            <a:lvl2pPr lvl="1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None/>
              <a:defRPr sz="1625"/>
            </a:lvl2pPr>
            <a:lvl3pPr lvl="2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None/>
              <a:defRPr sz="1463"/>
            </a:lvl3pPr>
            <a:lvl4pPr lvl="3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4" name="Google Shape;174;g148566b887f_2_6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148566b887f_2_6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148566b887f_2_6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8566b887f_2_1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148566b887f_2_12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g148566b887f_2_12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148566b887f_2_12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g148566b887f_2_12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8566b887f_2_18"/>
          <p:cNvSpPr txBox="1"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75"/>
              <a:buFont typeface="Calibri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148566b887f_2_18"/>
          <p:cNvSpPr txBox="1"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rgbClr val="888888"/>
              </a:buClr>
              <a:buSzPts val="1950"/>
              <a:buNone/>
              <a:defRPr sz="195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888888"/>
              </a:buClr>
              <a:buSzPts val="1625"/>
              <a:buNone/>
              <a:defRPr sz="1625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888888"/>
              </a:buClr>
              <a:buSzPts val="1463"/>
              <a:buNone/>
              <a:defRPr sz="1463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g148566b887f_2_18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g148566b887f_2_18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148566b887f_2_18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8566b887f_2_24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g148566b887f_2_24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g148566b887f_2_24"/>
          <p:cNvSpPr txBox="1">
            <a:spLocks noGrp="1"/>
          </p:cNvSpPr>
          <p:nvPr>
            <p:ph type="body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g148566b887f_2_24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g148566b887f_2_24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148566b887f_2_24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8566b887f_2_31"/>
          <p:cNvSpPr txBox="1"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148566b887f_2_31"/>
          <p:cNvSpPr txBox="1"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950"/>
              <a:buNone/>
              <a:defRPr sz="1950" b="1"/>
            </a:lvl1pPr>
            <a:lvl2pPr marL="914400" lvl="1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None/>
              <a:defRPr sz="1625" b="1"/>
            </a:lvl2pPr>
            <a:lvl3pPr marL="1371600" lvl="2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None/>
              <a:defRPr sz="1463" b="1"/>
            </a:lvl3pPr>
            <a:lvl4pPr marL="1828800" lvl="3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199" name="Google Shape;199;g148566b887f_2_31"/>
          <p:cNvSpPr txBox="1">
            <a:spLocks noGrp="1"/>
          </p:cNvSpPr>
          <p:nvPr>
            <p:ph type="body" idx="2"/>
          </p:nvPr>
        </p:nvSpPr>
        <p:spPr>
          <a:xfrm>
            <a:off x="682328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g148566b887f_2_31"/>
          <p:cNvSpPr txBox="1">
            <a:spLocks noGrp="1"/>
          </p:cNvSpPr>
          <p:nvPr>
            <p:ph type="body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950"/>
              <a:buNone/>
              <a:defRPr sz="1950" b="1"/>
            </a:lvl1pPr>
            <a:lvl2pPr marL="914400" lvl="1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None/>
              <a:defRPr sz="1625" b="1"/>
            </a:lvl2pPr>
            <a:lvl3pPr marL="1371600" lvl="2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None/>
              <a:defRPr sz="1463" b="1"/>
            </a:lvl3pPr>
            <a:lvl4pPr marL="1828800" lvl="3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4pPr>
            <a:lvl5pPr marL="2286000" lvl="4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5pPr>
            <a:lvl6pPr marL="2743200" lvl="5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6pPr>
            <a:lvl7pPr marL="3200400" lvl="6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7pPr>
            <a:lvl8pPr marL="3657600" lvl="7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8pPr>
            <a:lvl9pPr marL="4114800" lvl="8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201" name="Google Shape;201;g148566b887f_2_31"/>
          <p:cNvSpPr txBox="1">
            <a:spLocks noGrp="1"/>
          </p:cNvSpPr>
          <p:nvPr>
            <p:ph type="body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g148566b887f_2_31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148566b887f_2_31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g148566b887f_2_31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8566b887f_2_40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148566b887f_2_40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148566b887f_2_40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148566b887f_2_40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8566b887f_2_45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g148566b887f_2_45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148566b887f_2_45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8566b887f_2_49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148566b887f_2_49"/>
          <p:cNvSpPr txBox="1">
            <a:spLocks noGrp="1"/>
          </p:cNvSpPr>
          <p:nvPr>
            <p:ph type="body" idx="1"/>
          </p:nvPr>
        </p:nvSpPr>
        <p:spPr>
          <a:xfrm>
            <a:off x="4211340" y="987426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37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marL="914400" lvl="1" indent="-373062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275"/>
              <a:buChar char="•"/>
              <a:defRPr sz="2275"/>
            </a:lvl2pPr>
            <a:lvl3pPr marL="1371600" lvl="2" indent="-352425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950"/>
              <a:buChar char="•"/>
              <a:defRPr sz="1950"/>
            </a:lvl3pPr>
            <a:lvl4pPr marL="1828800" lvl="3" indent="-331787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Char char="•"/>
              <a:defRPr sz="1625"/>
            </a:lvl4pPr>
            <a:lvl5pPr marL="2286000" lvl="4" indent="-331787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Char char="•"/>
              <a:defRPr sz="1625"/>
            </a:lvl5pPr>
            <a:lvl6pPr marL="2743200" lvl="5" indent="-331787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Char char="•"/>
              <a:defRPr sz="1625"/>
            </a:lvl6pPr>
            <a:lvl7pPr marL="3200400" lvl="6" indent="-331787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Char char="•"/>
              <a:defRPr sz="1625"/>
            </a:lvl7pPr>
            <a:lvl8pPr marL="3657600" lvl="7" indent="-331787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Char char="•"/>
              <a:defRPr sz="1625"/>
            </a:lvl8pPr>
            <a:lvl9pPr marL="4114800" lvl="8" indent="-331787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Char char="•"/>
              <a:defRPr sz="1625"/>
            </a:lvl9pPr>
          </a:lstStyle>
          <a:p>
            <a:endParaRPr/>
          </a:p>
        </p:txBody>
      </p:sp>
      <p:sp>
        <p:nvSpPr>
          <p:cNvPr id="217" name="Google Shape;217;g148566b887f_2_49"/>
          <p:cNvSpPr txBox="1">
            <a:spLocks noGrp="1"/>
          </p:cNvSpPr>
          <p:nvPr>
            <p:ph type="body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138"/>
              <a:buNone/>
              <a:defRPr sz="1138"/>
            </a:lvl2pPr>
            <a:lvl3pPr marL="1371600" lvl="2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975"/>
              <a:buNone/>
              <a:defRPr sz="975"/>
            </a:lvl3pPr>
            <a:lvl4pPr marL="1828800" lvl="3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4pPr>
            <a:lvl5pPr marL="2286000" lvl="4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5pPr>
            <a:lvl6pPr marL="2743200" lvl="5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6pPr>
            <a:lvl7pPr marL="3200400" lvl="6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7pPr>
            <a:lvl8pPr marL="3657600" lvl="7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8pPr>
            <a:lvl9pPr marL="4114800" lvl="8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9pPr>
          </a:lstStyle>
          <a:p>
            <a:endParaRPr/>
          </a:p>
        </p:txBody>
      </p:sp>
      <p:sp>
        <p:nvSpPr>
          <p:cNvPr id="218" name="Google Shape;218;g148566b887f_2_49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g148566b887f_2_49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148566b887f_2_49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8566b887f_2_56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148566b887f_2_56"/>
          <p:cNvSpPr>
            <a:spLocks noGrp="1"/>
          </p:cNvSpPr>
          <p:nvPr>
            <p:ph type="pic" idx="2"/>
          </p:nvPr>
        </p:nvSpPr>
        <p:spPr>
          <a:xfrm>
            <a:off x="4211340" y="987426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g148566b887f_2_56"/>
          <p:cNvSpPr txBox="1">
            <a:spLocks noGrp="1"/>
          </p:cNvSpPr>
          <p:nvPr>
            <p:ph type="body" idx="1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138"/>
              <a:buNone/>
              <a:defRPr sz="1138"/>
            </a:lvl2pPr>
            <a:lvl3pPr marL="1371600" lvl="2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975"/>
              <a:buNone/>
              <a:defRPr sz="975"/>
            </a:lvl3pPr>
            <a:lvl4pPr marL="1828800" lvl="3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4pPr>
            <a:lvl5pPr marL="2286000" lvl="4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5pPr>
            <a:lvl6pPr marL="2743200" lvl="5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6pPr>
            <a:lvl7pPr marL="3200400" lvl="6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7pPr>
            <a:lvl8pPr marL="3657600" lvl="7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8pPr>
            <a:lvl9pPr marL="4114800" lvl="8" indent="-2286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813"/>
              <a:buNone/>
              <a:defRPr sz="813"/>
            </a:lvl9pPr>
          </a:lstStyle>
          <a:p>
            <a:endParaRPr/>
          </a:p>
        </p:txBody>
      </p:sp>
      <p:sp>
        <p:nvSpPr>
          <p:cNvPr id="225" name="Google Shape;225;g148566b887f_2_56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148566b887f_2_56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g148566b887f_2_56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8566b887f_2_63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g148566b887f_2_63"/>
          <p:cNvSpPr txBox="1">
            <a:spLocks noGrp="1"/>
          </p:cNvSpPr>
          <p:nvPr>
            <p:ph type="body" idx="1"/>
          </p:nvPr>
        </p:nvSpPr>
        <p:spPr>
          <a:xfrm rot="5400000">
            <a:off x="2777332" y="-270668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g148566b887f_2_63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g148566b887f_2_63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g148566b887f_2_63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8566b887f_2_69"/>
          <p:cNvSpPr txBox="1">
            <a:spLocks noGrp="1"/>
          </p:cNvSpPr>
          <p:nvPr>
            <p:ph type="title"/>
          </p:nvPr>
        </p:nvSpPr>
        <p:spPr>
          <a:xfrm rot="5400000">
            <a:off x="5251052" y="2203054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148566b887f_2_69"/>
          <p:cNvSpPr txBox="1">
            <a:spLocks noGrp="1"/>
          </p:cNvSpPr>
          <p:nvPr>
            <p:ph type="body" idx="1"/>
          </p:nvPr>
        </p:nvSpPr>
        <p:spPr>
          <a:xfrm rot="5400000">
            <a:off x="917177" y="128984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g148566b887f_2_69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g148566b887f_2_69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g148566b887f_2_69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&#10;コンテンツ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body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>
            <a:spLocks noGrp="1"/>
          </p:cNvSpPr>
          <p:nvPr>
            <p:ph type="pic" idx="2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&#10;縦書きテキスト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2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body" idx="1"/>
          </p:nvPr>
        </p:nvSpPr>
        <p:spPr>
          <a:xfrm rot="5400000">
            <a:off x="2777332" y="-270668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2"/>
          <p:cNvSpPr txBox="1"/>
          <p:nvPr/>
        </p:nvSpPr>
        <p:spPr>
          <a:xfrm>
            <a:off x="1640681" y="6609630"/>
            <a:ext cx="6624638" cy="29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©2022 UNISEC All rights reserved. Do not Reproduce without Permission.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6b8cb8315_4_0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g146b8cb8315_4_0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g146b8cb8315_4_0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g146b8cb8315_4_0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g146b8cb8315_4_0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g146b8cb8315_4_0"/>
          <p:cNvSpPr txBox="1"/>
          <p:nvPr/>
        </p:nvSpPr>
        <p:spPr>
          <a:xfrm>
            <a:off x="1640681" y="6609630"/>
            <a:ext cx="6624638" cy="29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©2022 UNISEC All rights reserved. Do not Reproduce without Permission.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8566b887f_2_0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5"/>
              <a:buFont typeface="Calibri"/>
              <a:buNone/>
              <a:defRPr sz="35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g148566b887f_2_0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3062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275"/>
              <a:buFont typeface="Arial"/>
              <a:buChar char="•"/>
              <a:defRPr sz="22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2425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15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15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15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15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15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15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g148566b887f_2_0"/>
          <p:cNvSpPr txBox="1">
            <a:spLocks noGrp="1"/>
          </p:cNvSpPr>
          <p:nvPr>
            <p:ph type="dt" idx="10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g148566b887f_2_0"/>
          <p:cNvSpPr txBox="1">
            <a:spLocks noGrp="1"/>
          </p:cNvSpPr>
          <p:nvPr>
            <p:ph type="ftr" idx="11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g148566b887f_2_0"/>
          <p:cNvSpPr txBox="1">
            <a:spLocks noGrp="1"/>
          </p:cNvSpPr>
          <p:nvPr>
            <p:ph type="sldNum" idx="12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drive.google.com/file/d/1J4IsVyVWGK8Q3xVy1IrrQCPwQW6IuclS/view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://drive.google.com/file/d/1cdgCYCpf0AtnaeJEcYtr0mIi0JxLVzz4/view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://drive.google.com/file/d/1vQmTdBGULqljOuVvOQo1kzQAFs9kz9Qz/view" TargetMode="Externa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7526" y="6106140"/>
            <a:ext cx="2448474" cy="7542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46" name="Google Shape;246;p1"/>
          <p:cNvSpPr/>
          <p:nvPr/>
        </p:nvSpPr>
        <p:spPr>
          <a:xfrm>
            <a:off x="346100" y="4744400"/>
            <a:ext cx="9364500" cy="1443000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name: G3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Member: Daniel Odido, R</a:t>
            </a:r>
            <a:r>
              <a:rPr lang="en-US" sz="2800" b="1">
                <a:solidFill>
                  <a:schemeClr val="lt1"/>
                </a:solidFill>
              </a:rPr>
              <a:t>ohith Shivashankar, Kerim Hadžić, Arno Barnard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"/>
          <p:cNvSpPr/>
          <p:nvPr/>
        </p:nvSpPr>
        <p:spPr>
          <a:xfrm>
            <a:off x="394475" y="328700"/>
            <a:ext cx="7988100" cy="1003500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</a:rPr>
              <a:t>Space based </a:t>
            </a: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CO2 concentration monitoring </a:t>
            </a:r>
            <a:endParaRPr sz="3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000" y="1388800"/>
            <a:ext cx="9771600" cy="3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39" name="Google Shape;3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9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2.4 Function Decomposition Diagram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9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9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9"/>
          <p:cNvSpPr txBox="1"/>
          <p:nvPr/>
        </p:nvSpPr>
        <p:spPr>
          <a:xfrm>
            <a:off x="616857" y="345147"/>
            <a:ext cx="5250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2. System Design</a:t>
            </a:r>
            <a:endParaRPr/>
          </a:p>
        </p:txBody>
      </p:sp>
      <p:pic>
        <p:nvPicPr>
          <p:cNvPr id="344" name="Google Shape;34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999" y="1288500"/>
            <a:ext cx="6464832" cy="556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50" name="Google Shape;35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0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2.5 Sequence Diagram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0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0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0"/>
          <p:cNvSpPr txBox="1"/>
          <p:nvPr/>
        </p:nvSpPr>
        <p:spPr>
          <a:xfrm>
            <a:off x="616857" y="345147"/>
            <a:ext cx="5250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2. System Design</a:t>
            </a:r>
            <a:endParaRPr/>
          </a:p>
        </p:txBody>
      </p:sp>
      <p:pic>
        <p:nvPicPr>
          <p:cNvPr id="355" name="Google Shape;35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775" y="1240875"/>
            <a:ext cx="5122850" cy="526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e32c3e0d6_0_8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61" name="Google Shape;361;gfe32c3e0d6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fe32c3e0d6_0_8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2.5 Sequence Diagram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fe32c3e0d6_0_8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fe32c3e0d6_0_8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2. System Design</a:t>
            </a:r>
            <a:endParaRPr/>
          </a:p>
        </p:txBody>
      </p:sp>
      <p:pic>
        <p:nvPicPr>
          <p:cNvPr id="365" name="Google Shape;365;gfe32c3e0d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175" y="1440825"/>
            <a:ext cx="5321149" cy="515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71" name="Google Shape;37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1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2.6 System Diagram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1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1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1"/>
          <p:cNvSpPr txBox="1"/>
          <p:nvPr/>
        </p:nvSpPr>
        <p:spPr>
          <a:xfrm>
            <a:off x="616857" y="345147"/>
            <a:ext cx="5250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2. System Design</a:t>
            </a:r>
            <a:endParaRPr/>
          </a:p>
        </p:txBody>
      </p:sp>
      <p:pic>
        <p:nvPicPr>
          <p:cNvPr id="376" name="Google Shape;3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50" y="1240875"/>
            <a:ext cx="8802576" cy="559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6c3ce439c_1_0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82" name="Google Shape;382;g146c3ce439c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46c3ce439c_1_0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2.7 Component Requirement - HeptaSat +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146c3ce439c_1_0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146c3ce439c_1_0"/>
          <p:cNvSpPr txBox="1"/>
          <p:nvPr/>
        </p:nvSpPr>
        <p:spPr>
          <a:xfrm>
            <a:off x="616857" y="345147"/>
            <a:ext cx="5250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2. System Design</a:t>
            </a:r>
            <a:endParaRPr/>
          </a:p>
        </p:txBody>
      </p:sp>
      <p:graphicFrame>
        <p:nvGraphicFramePr>
          <p:cNvPr id="386" name="Google Shape;386;g146c3ce439c_1_0"/>
          <p:cNvGraphicFramePr/>
          <p:nvPr/>
        </p:nvGraphicFramePr>
        <p:xfrm>
          <a:off x="3286204" y="2680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{B3020EF9-EA31-4537-AE62-25E62EC79419}</a:tableStyleId>
              </a:tblPr>
              <a:tblGrid>
                <a:gridCol w="153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Component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MHZ19C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Target gas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CO2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Voltage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 V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87" name="Google Shape;387;g146c3ce439c_1_0" descr="MH-Z19C Infrared Sensor module 5000ppm CO2 monitor HVAC PWM output UART"/>
          <p:cNvPicPr preferRelativeResize="0"/>
          <p:nvPr/>
        </p:nvPicPr>
        <p:blipFill rotWithShape="1">
          <a:blip r:embed="rId4">
            <a:alphaModFix/>
          </a:blip>
          <a:srcRect t="17638" b="12534"/>
          <a:stretch/>
        </p:blipFill>
        <p:spPr>
          <a:xfrm>
            <a:off x="3878585" y="1303281"/>
            <a:ext cx="1884906" cy="131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46c3ce439c_1_0" descr="https://m.media-amazon.com/images/I/41W34uUxI6S._AC_SL1000_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1452" y="3890939"/>
            <a:ext cx="1929463" cy="13390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9" name="Google Shape;389;g146c3ce439c_1_0"/>
          <p:cNvGraphicFramePr/>
          <p:nvPr/>
        </p:nvGraphicFramePr>
        <p:xfrm>
          <a:off x="3604405" y="53595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{B3020EF9-EA31-4537-AE62-25E62EC79419}</a:tableStyleId>
              </a:tblPr>
              <a:tblGrid>
                <a:gridCol w="130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Component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Model parachute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Dimension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0.02x0.02x5 inches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Material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Nylon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0" name="Google Shape;390;g146c3ce439c_1_0" descr="基板取付用小型ダイナミックスピーカー　ＵＧＣＭ０９０３ＥＰＤ（５．０）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780" y="3879957"/>
            <a:ext cx="1814685" cy="1361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1" name="Google Shape;391;g146c3ce439c_1_0"/>
          <p:cNvGraphicFramePr/>
          <p:nvPr/>
        </p:nvGraphicFramePr>
        <p:xfrm>
          <a:off x="262166" y="53595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{B3020EF9-EA31-4537-AE62-25E62EC79419}</a:tableStyleId>
              </a:tblPr>
              <a:tblGrid>
                <a:gridCol w="154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Component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UGCM0903EPD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Rated voltage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3.0 V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Minimum sound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85 db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2" name="Google Shape;392;g146c3ce439c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2366" y="3841331"/>
            <a:ext cx="1428750" cy="1438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3" name="Google Shape;393;g146c3ce439c_1_0"/>
          <p:cNvGraphicFramePr/>
          <p:nvPr/>
        </p:nvGraphicFramePr>
        <p:xfrm>
          <a:off x="7089716" y="5424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{B3020EF9-EA31-4537-AE62-25E62EC79419}</a:tableStyleId>
              </a:tblPr>
              <a:tblGrid>
                <a:gridCol w="137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Component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C513A LED 5mm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Current 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10mA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Beam width</a:t>
                      </a:r>
                      <a:endParaRPr sz="160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60°</a:t>
                      </a:r>
                      <a:endParaRPr sz="1600">
                        <a:solidFill>
                          <a:srgbClr val="0000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46c3ce439c_1_17"/>
          <p:cNvSpPr txBox="1">
            <a:spLocks noGrp="1"/>
          </p:cNvSpPr>
          <p:nvPr>
            <p:ph type="sldNum" idx="12"/>
          </p:nvPr>
        </p:nvSpPr>
        <p:spPr>
          <a:xfrm>
            <a:off x="9124955" y="65802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99" name="Google Shape;399;g146c3ce439c_1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46c3ce439c_1_17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  Cost Management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146c3ce439c_1_17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46c3ce439c_1_17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146c3ce439c_1_17"/>
          <p:cNvSpPr txBox="1"/>
          <p:nvPr/>
        </p:nvSpPr>
        <p:spPr>
          <a:xfrm>
            <a:off x="616857" y="345147"/>
            <a:ext cx="48702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 3. Management</a:t>
            </a:r>
            <a:endParaRPr/>
          </a:p>
        </p:txBody>
      </p:sp>
      <p:graphicFrame>
        <p:nvGraphicFramePr>
          <p:cNvPr id="404" name="Google Shape;404;g146c3ce439c_1_17"/>
          <p:cNvGraphicFramePr/>
          <p:nvPr/>
        </p:nvGraphicFramePr>
        <p:xfrm>
          <a:off x="665615" y="124084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{320128EC-1020-4949-BD5F-F132A5DBD0A0}</a:tableStyleId>
              </a:tblPr>
              <a:tblGrid>
                <a:gridCol w="41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2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3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7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81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Components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Model Number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&amp; URL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How to get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Qty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Unit Price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Carbon dioxide sensor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MH Z19C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Akizuki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2,480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4,960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0" marR="0" marT="0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MBED Processor LPC1768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Available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Sound beacon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UGCM0903EPD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Akizuki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Parachute</a:t>
                      </a:r>
                      <a:endParaRPr sz="160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Estes Rockets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Self-made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3000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3,000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Light led’s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Akizuki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Hepta-sat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Available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Sub Total 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8150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Tax (10%)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815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Grand Total (JPY)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8965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10" name="Google Shape;4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5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3.2  Schedule Management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5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616857" y="345147"/>
            <a:ext cx="48702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 3. Management</a:t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>
            <a:off x="616857" y="1188683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aphicFrame>
        <p:nvGraphicFramePr>
          <p:cNvPr id="415" name="Google Shape;415;p15"/>
          <p:cNvGraphicFramePr/>
          <p:nvPr/>
        </p:nvGraphicFramePr>
        <p:xfrm>
          <a:off x="429541" y="170097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{320128EC-1020-4949-BD5F-F132A5DBD0A0}</a:tableStyleId>
              </a:tblPr>
              <a:tblGrid>
                <a:gridCol w="36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5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5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50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53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Action Item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Person in charge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Day 1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Day 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Build/Interface all the elements on to the board </a:t>
                      </a:r>
                      <a:endParaRPr sz="16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highlight>
                          <a:srgbClr val="00B05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highlight>
                          <a:srgbClr val="00B05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Satellite Software Design and interfacing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Ground Station Interface and Software Design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Python coding and analysis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7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Testing a) Communication between Satellite to GS b) Sensor Data analysis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Measurements and Analysis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21" name="Google Shape;421;p16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3.3  Risk Management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6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6"/>
          <p:cNvSpPr txBox="1"/>
          <p:nvPr/>
        </p:nvSpPr>
        <p:spPr>
          <a:xfrm>
            <a:off x="616857" y="345147"/>
            <a:ext cx="48702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 3. Management</a:t>
            </a:r>
            <a:endParaRPr/>
          </a:p>
        </p:txBody>
      </p:sp>
      <p:graphicFrame>
        <p:nvGraphicFramePr>
          <p:cNvPr id="424" name="Google Shape;424;p16"/>
          <p:cNvGraphicFramePr/>
          <p:nvPr/>
        </p:nvGraphicFramePr>
        <p:xfrm>
          <a:off x="1721288" y="165381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{FC944857-1959-48A0-B04A-C9EA818605D4}</a:tableStyleId>
              </a:tblPr>
              <a:tblGrid>
                <a:gridCol w="245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0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1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Meiryo"/>
                        <a:ea typeface="Meiryo"/>
                        <a:cs typeface="Meiryo"/>
                        <a:sym typeface="Meiryo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5" name="Google Shape;425;p16"/>
          <p:cNvSpPr txBox="1"/>
          <p:nvPr/>
        </p:nvSpPr>
        <p:spPr>
          <a:xfrm rot="-5400000">
            <a:off x="-624002" y="3612973"/>
            <a:ext cx="2871411" cy="35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Degree of impact</a:t>
            </a:r>
            <a:endParaRPr sz="1800"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6" name="Google Shape;426;p16"/>
          <p:cNvSpPr txBox="1"/>
          <p:nvPr/>
        </p:nvSpPr>
        <p:spPr>
          <a:xfrm>
            <a:off x="1062202" y="5320918"/>
            <a:ext cx="621141" cy="35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Low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7" name="Google Shape;427;p16"/>
          <p:cNvSpPr txBox="1"/>
          <p:nvPr/>
        </p:nvSpPr>
        <p:spPr>
          <a:xfrm>
            <a:off x="1084382" y="4503300"/>
            <a:ext cx="566954" cy="35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Mid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8" name="Google Shape;428;p16"/>
          <p:cNvSpPr txBox="1"/>
          <p:nvPr/>
        </p:nvSpPr>
        <p:spPr>
          <a:xfrm>
            <a:off x="1037970" y="2898283"/>
            <a:ext cx="687714" cy="35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High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9" name="Google Shape;429;p16"/>
          <p:cNvSpPr txBox="1"/>
          <p:nvPr/>
        </p:nvSpPr>
        <p:spPr>
          <a:xfrm>
            <a:off x="2919045" y="5916491"/>
            <a:ext cx="621141" cy="35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Low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0" name="Google Shape;430;p16"/>
          <p:cNvSpPr txBox="1"/>
          <p:nvPr/>
        </p:nvSpPr>
        <p:spPr>
          <a:xfrm>
            <a:off x="5617591" y="5933924"/>
            <a:ext cx="566954" cy="35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Mid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1" name="Google Shape;431;p16"/>
          <p:cNvSpPr txBox="1"/>
          <p:nvPr/>
        </p:nvSpPr>
        <p:spPr>
          <a:xfrm>
            <a:off x="7761410" y="5916491"/>
            <a:ext cx="687714" cy="35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High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32" name="Google Shape;43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6"/>
          <p:cNvSpPr txBox="1"/>
          <p:nvPr/>
        </p:nvSpPr>
        <p:spPr>
          <a:xfrm>
            <a:off x="3873649" y="6382497"/>
            <a:ext cx="30241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Probability</a:t>
            </a:r>
            <a:endParaRPr sz="1800"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434" name="Google Shape;434;p16"/>
          <p:cNvCxnSpPr/>
          <p:nvPr/>
        </p:nvCxnSpPr>
        <p:spPr>
          <a:xfrm rot="10800000">
            <a:off x="1026507" y="1510243"/>
            <a:ext cx="11575" cy="4423681"/>
          </a:xfrm>
          <a:prstGeom prst="straightConnector1">
            <a:avLst/>
          </a:prstGeom>
          <a:noFill/>
          <a:ln w="57150" cap="flat" cmpd="sng">
            <a:solidFill>
              <a:srgbClr val="F6F9F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5" name="Google Shape;435;p16"/>
          <p:cNvCxnSpPr/>
          <p:nvPr/>
        </p:nvCxnSpPr>
        <p:spPr>
          <a:xfrm>
            <a:off x="1760409" y="6299243"/>
            <a:ext cx="7528735" cy="8505"/>
          </a:xfrm>
          <a:prstGeom prst="straightConnector1">
            <a:avLst/>
          </a:prstGeom>
          <a:noFill/>
          <a:ln w="57150" cap="flat" cmpd="sng">
            <a:solidFill>
              <a:srgbClr val="F6F9FC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6" name="Google Shape;436;p16"/>
          <p:cNvSpPr/>
          <p:nvPr/>
        </p:nvSpPr>
        <p:spPr>
          <a:xfrm>
            <a:off x="1697400" y="1645025"/>
            <a:ext cx="24798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 Satellite does not switch on after launch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 Communication uplink not working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- Failure due to integration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- Battery does not charge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437" name="Google Shape;437;p16"/>
          <p:cNvSpPr/>
          <p:nvPr/>
        </p:nvSpPr>
        <p:spPr>
          <a:xfrm>
            <a:off x="1697400" y="3053475"/>
            <a:ext cx="24798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 Satellite GPS measurement not working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 Satellite Camera not working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 Solar panel damage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 (Parachute damage)</a:t>
            </a:r>
            <a:endParaRPr sz="120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38" name="Google Shape;438;p16"/>
          <p:cNvSpPr/>
          <p:nvPr/>
        </p:nvSpPr>
        <p:spPr>
          <a:xfrm>
            <a:off x="1707475" y="4471725"/>
            <a:ext cx="24798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Ground station not working</a:t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>
            <a:off x="4145838" y="1645025"/>
            <a:ext cx="2479800" cy="14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 txBox="1"/>
          <p:nvPr/>
        </p:nvSpPr>
        <p:spPr>
          <a:xfrm>
            <a:off x="4422325" y="1945825"/>
            <a:ext cx="198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- CO2 sensor not working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6"/>
          <p:cNvSpPr txBox="1"/>
          <p:nvPr/>
        </p:nvSpPr>
        <p:spPr>
          <a:xfrm>
            <a:off x="4449525" y="3347350"/>
            <a:ext cx="17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-HResources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7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47" name="Google Shape;447;p17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3.3  Risk Management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7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7"/>
          <p:cNvSpPr txBox="1"/>
          <p:nvPr/>
        </p:nvSpPr>
        <p:spPr>
          <a:xfrm>
            <a:off x="616857" y="345147"/>
            <a:ext cx="48702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 3. Management</a:t>
            </a:r>
            <a:endParaRPr/>
          </a:p>
        </p:txBody>
      </p:sp>
      <p:pic>
        <p:nvPicPr>
          <p:cNvPr id="450" name="Google Shape;45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1" name="Google Shape;451;p17"/>
          <p:cNvGraphicFramePr/>
          <p:nvPr/>
        </p:nvGraphicFramePr>
        <p:xfrm>
          <a:off x="588500" y="12820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{F359A22B-6FFA-4332-83A9-E375B8F46136}</a:tableStyleId>
              </a:tblPr>
              <a:tblGrid>
                <a:gridCol w="359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Risk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Countermeasures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1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Satellite does not switch on after launch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release mechanism thoroughly to have lowest possible risk - also test release in cold vacuum to check for possible cold welding of release switch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1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Communication uplink not working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communication over long enough distance to verify all connections with antennas integrated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1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Battery does not charge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Integrate battery level within software to monitor chagring and optimize usage. Test battery charging and solar panel interface thoroughly.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1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CO2 sensor not working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Do proper ground testing. There should be no jamming for CO2 sensor, protect from dirt by working in clean room only.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1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Satellite GPS measurement not working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Thoroughly test on ground to verify functionality. Test with GPS simulator to verify functioning at high velocities/altitudes.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1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Satellite Camera not working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Thoroughly test on ground to verify connections, lens integrity due to vibrations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81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Ground station not working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thoroughly and have spare parts available for repairs.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48566b887f_7_0"/>
          <p:cNvSpPr txBox="1">
            <a:spLocks noGrp="1"/>
          </p:cNvSpPr>
          <p:nvPr>
            <p:ph type="title"/>
          </p:nvPr>
        </p:nvSpPr>
        <p:spPr>
          <a:xfrm>
            <a:off x="681012" y="9"/>
            <a:ext cx="8544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i="1"/>
              <a:t>…table of contents</a:t>
            </a:r>
            <a:endParaRPr i="1"/>
          </a:p>
        </p:txBody>
      </p:sp>
      <p:sp>
        <p:nvSpPr>
          <p:cNvPr id="457" name="Google Shape;457;g148566b887f_7_0"/>
          <p:cNvSpPr txBox="1">
            <a:spLocks noGrp="1"/>
          </p:cNvSpPr>
          <p:nvPr>
            <p:ph type="body" idx="1"/>
          </p:nvPr>
        </p:nvSpPr>
        <p:spPr>
          <a:xfrm>
            <a:off x="681050" y="905200"/>
            <a:ext cx="8544000" cy="58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628650" lvl="0" indent="-52673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Calibri"/>
              <a:buAutoNum type="arabicPeriod"/>
            </a:pPr>
            <a:r>
              <a:rPr lang="en-US" sz="2600" b="1">
                <a:solidFill>
                  <a:srgbClr val="B7B7B7"/>
                </a:solidFill>
              </a:rPr>
              <a:t>Mission Statement</a:t>
            </a:r>
            <a:endParaRPr>
              <a:solidFill>
                <a:srgbClr val="B7B7B7"/>
              </a:solidFill>
            </a:endParaRPr>
          </a:p>
          <a:p>
            <a:pPr marL="628650" lvl="0" indent="-526732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Calibri"/>
              <a:buAutoNum type="arabicPeriod"/>
            </a:pPr>
            <a:r>
              <a:rPr lang="en-US" sz="2600" b="1">
                <a:solidFill>
                  <a:srgbClr val="B7B7B7"/>
                </a:solidFill>
              </a:rPr>
              <a:t>System Design</a:t>
            </a:r>
            <a:endParaRPr>
              <a:solidFill>
                <a:srgbClr val="B7B7B7"/>
              </a:solidFill>
            </a:endParaRPr>
          </a:p>
          <a:p>
            <a:pPr marL="628650" lvl="0" indent="-526732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Calibri"/>
              <a:buAutoNum type="arabicPeriod"/>
            </a:pPr>
            <a:r>
              <a:rPr lang="en-US" sz="2600" b="1">
                <a:solidFill>
                  <a:srgbClr val="B7B7B7"/>
                </a:solidFill>
              </a:rPr>
              <a:t>Management</a:t>
            </a:r>
            <a:endParaRPr>
              <a:solidFill>
                <a:srgbClr val="B7B7B7"/>
              </a:solidFill>
            </a:endParaRPr>
          </a:p>
          <a:p>
            <a:pPr marL="628650" lvl="0" indent="-526732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600" b="1"/>
              <a:t>Demonstration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96703"/>
              <a:buNone/>
            </a:pPr>
            <a:r>
              <a:rPr lang="en-US"/>
              <a:t>4.1 Experimental Setup: Planned vs Performed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96703"/>
              <a:buNone/>
            </a:pPr>
            <a:r>
              <a:rPr lang="en-US"/>
              <a:t>4.2 Experimental Results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Physical – Parachute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Physical – CO2 GS Mode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Physical – LEDs, Sound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Operational – Satellite Bus Verification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Operational – CO2 Sensors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Operational – LEDs, Sound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Operational – Python GS  User Interface</a:t>
            </a:r>
            <a:endParaRPr sz="2000"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Functional – CO2 Software: Node + GS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Functional – Parachute release with dummy weight</a:t>
            </a:r>
            <a:endParaRPr sz="2000"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Functional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End to End Testing – CO2 Sensor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End to End Testing – LEDs for Landing</a:t>
            </a:r>
            <a:endParaRPr/>
          </a:p>
          <a:p>
            <a:pPr marL="1028700" lvl="1" indent="-46577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End to End Testing - System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96703"/>
              <a:buNone/>
            </a:pPr>
            <a:r>
              <a:rPr lang="en-US"/>
              <a:t>4.3 Summary of Success Evaluation</a:t>
            </a:r>
            <a:endParaRPr/>
          </a:p>
          <a:p>
            <a:pPr marL="628650" lvl="0" indent="-526732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5"/>
            </a:pPr>
            <a:r>
              <a:rPr lang="en-US" sz="2600" b="1"/>
              <a:t>Conclusion</a:t>
            </a:r>
            <a:endParaRPr sz="2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8566b887f_2_75"/>
          <p:cNvSpPr txBox="1">
            <a:spLocks noGrp="1"/>
          </p:cNvSpPr>
          <p:nvPr>
            <p:ph type="title"/>
          </p:nvPr>
        </p:nvSpPr>
        <p:spPr>
          <a:xfrm>
            <a:off x="681037" y="157309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55" name="Google Shape;255;g148566b887f_2_75"/>
          <p:cNvSpPr txBox="1">
            <a:spLocks noGrp="1"/>
          </p:cNvSpPr>
          <p:nvPr>
            <p:ph type="body" idx="1"/>
          </p:nvPr>
        </p:nvSpPr>
        <p:spPr>
          <a:xfrm>
            <a:off x="681038" y="1094874"/>
            <a:ext cx="8543925" cy="537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6286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600" b="1"/>
              <a:t>Mission Statement</a:t>
            </a:r>
            <a:endParaRPr/>
          </a:p>
          <a:p>
            <a:pPr marL="628650" lvl="0" indent="-51435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600" b="1"/>
              <a:t>System Design</a:t>
            </a:r>
            <a:endParaRPr/>
          </a:p>
          <a:p>
            <a:pPr marL="628650" lvl="0" indent="-51435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600" b="1"/>
              <a:t>Management</a:t>
            </a:r>
            <a:endParaRPr/>
          </a:p>
          <a:p>
            <a:pPr marL="628650" lvl="0" indent="-51435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600" b="1"/>
              <a:t>Demonstration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96703"/>
              <a:buNone/>
            </a:pPr>
            <a:r>
              <a:rPr lang="en-US"/>
              <a:t>4.1 Experimental Setup: Planned vs Performed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96703"/>
              <a:buNone/>
            </a:pPr>
            <a:r>
              <a:rPr lang="en-US"/>
              <a:t>4.2 Experimental Results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Physical – Parachute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Physical – CO2 GS Mode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Physical – LEDs, Sound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Operational – Satellite Bus Verification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Operational – CO2 Sensors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Operational – LEDs, Sound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Operational – Python GS  User Interface</a:t>
            </a:r>
            <a:endParaRPr sz="2000"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Functional – CO2 Software: Node + GS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Functional – Parachute release with dummy weight</a:t>
            </a:r>
            <a:endParaRPr sz="2000"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Functional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End to End Testing – CO2 Sensor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End to End Testing – LEDs for Landing</a:t>
            </a:r>
            <a:endParaRPr/>
          </a:p>
          <a:p>
            <a:pPr marL="1028700" lvl="1" indent="-457200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Calibri"/>
              <a:buAutoNum type="arabicPeriod"/>
            </a:pPr>
            <a:r>
              <a:rPr lang="en-US" sz="2000"/>
              <a:t>End to End Testing - System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96703"/>
              <a:buNone/>
            </a:pPr>
            <a:r>
              <a:rPr lang="en-US"/>
              <a:t>4.3 Summary of Success Evaluation</a:t>
            </a:r>
            <a:endParaRPr/>
          </a:p>
          <a:p>
            <a:pPr marL="628650" lvl="0" indent="-514350" algn="l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5"/>
            </a:pPr>
            <a:r>
              <a:rPr lang="en-US" sz="2600" b="1"/>
              <a:t>Conclusion</a:t>
            </a:r>
            <a:endParaRPr sz="26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63" name="Google Shape;4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8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4.1 Experimental Set-up - P</a:t>
            </a:r>
            <a:r>
              <a:rPr lang="en-US" sz="2300" b="1">
                <a:solidFill>
                  <a:schemeClr val="dk1"/>
                </a:solidFill>
              </a:rPr>
              <a:t>lanning vs Performed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8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Exp 1 - Hepta-Sat with ground station setup as per textbook instructions</a:t>
            </a:r>
            <a:endParaRPr sz="1600">
              <a:solidFill>
                <a:schemeClr val="dk1"/>
              </a:solidFill>
            </a:endParaRPr>
          </a:p>
          <a:p>
            <a:pPr marL="1371600" marR="0" lvl="2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Battery charging and power supply will be verified - </a:t>
            </a:r>
            <a:r>
              <a:rPr lang="en-US" sz="1600">
                <a:solidFill>
                  <a:srgbClr val="00B050"/>
                </a:solidFill>
              </a:rPr>
              <a:t>Completed</a:t>
            </a:r>
            <a:endParaRPr sz="1600">
              <a:solidFill>
                <a:srgbClr val="00B050"/>
              </a:solidFill>
            </a:endParaRPr>
          </a:p>
          <a:p>
            <a:pPr marL="1371600" marR="0" lvl="2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Communication will be verified by transmitting commands - </a:t>
            </a:r>
            <a:r>
              <a:rPr lang="en-US" sz="1600">
                <a:solidFill>
                  <a:srgbClr val="00B050"/>
                </a:solidFill>
              </a:rPr>
              <a:t>Completed</a:t>
            </a:r>
            <a:endParaRPr sz="1600">
              <a:solidFill>
                <a:schemeClr val="dk1"/>
              </a:solidFill>
            </a:endParaRPr>
          </a:p>
          <a:p>
            <a:pPr marL="1371600" marR="0" lvl="2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9-Axis functionality will be verified - </a:t>
            </a:r>
            <a:r>
              <a:rPr lang="en-US" sz="1600">
                <a:solidFill>
                  <a:srgbClr val="00B050"/>
                </a:solidFill>
              </a:rPr>
              <a:t>Completed</a:t>
            </a:r>
            <a:endParaRPr sz="1600">
              <a:solidFill>
                <a:schemeClr val="dk1"/>
              </a:solidFill>
            </a:endParaRPr>
          </a:p>
          <a:p>
            <a:pPr marL="1371600" marR="0" lvl="2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GPS will be verified - </a:t>
            </a:r>
            <a:r>
              <a:rPr lang="en-US" sz="1600">
                <a:solidFill>
                  <a:srgbClr val="00B050"/>
                </a:solidFill>
              </a:rPr>
              <a:t>Completed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Exp 2 - With added CO2 sensor system functionality is tested</a:t>
            </a:r>
            <a:endParaRPr sz="1600">
              <a:solidFill>
                <a:schemeClr val="dk1"/>
              </a:solidFill>
            </a:endParaRPr>
          </a:p>
          <a:p>
            <a:pPr marL="1371600" marR="0" lvl="2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First with both satellite and GS next to each other, should have the same CO2 measurements from both - </a:t>
            </a:r>
            <a:r>
              <a:rPr lang="en-US" sz="1600">
                <a:solidFill>
                  <a:srgbClr val="FF9900"/>
                </a:solidFill>
              </a:rPr>
              <a:t>Completed for GS node only</a:t>
            </a:r>
            <a:endParaRPr sz="1600">
              <a:solidFill>
                <a:srgbClr val="FF9900"/>
              </a:solidFill>
            </a:endParaRPr>
          </a:p>
          <a:p>
            <a:pPr marL="1371600" marR="0" lvl="2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Next test with satellite removed from ground station, to verify CO2 measurement scheduling, sampling and data transfer - </a:t>
            </a:r>
            <a:r>
              <a:rPr lang="en-US" sz="1600">
                <a:solidFill>
                  <a:schemeClr val="accent2"/>
                </a:solidFill>
              </a:rPr>
              <a:t>Data transfer of dummy data only, no scheduling</a:t>
            </a:r>
            <a:endParaRPr sz="1600">
              <a:solidFill>
                <a:schemeClr val="accent2"/>
              </a:solidFill>
            </a:endParaRPr>
          </a:p>
          <a:p>
            <a:pPr marL="1371600" marR="0" lvl="2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Move satellite to other CO2 environment - enclosed, or controlled, or at different altitude. Check that CO2 levels measured by satellite change - </a:t>
            </a:r>
            <a:r>
              <a:rPr lang="en-US" sz="1600">
                <a:solidFill>
                  <a:schemeClr val="accent2"/>
                </a:solidFill>
              </a:rPr>
              <a:t>Used GS node as proxy for satellite, tested indoors, outdoors, different altitudes (floor indoors), breath test</a:t>
            </a:r>
            <a:endParaRPr sz="1600">
              <a:solidFill>
                <a:schemeClr val="accent2"/>
              </a:solidFill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Exp 3 - For secondary mission(s)</a:t>
            </a:r>
            <a:endParaRPr sz="1600">
              <a:solidFill>
                <a:schemeClr val="dk1"/>
              </a:solidFill>
            </a:endParaRPr>
          </a:p>
          <a:p>
            <a:pPr marL="1371600" marR="0" lvl="2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Attach parachute and test if images give enough detail to be useful - </a:t>
            </a:r>
            <a:r>
              <a:rPr lang="en-US" sz="1600">
                <a:solidFill>
                  <a:schemeClr val="accent2"/>
                </a:solidFill>
              </a:rPr>
              <a:t>Parachute not attached due to risk</a:t>
            </a:r>
            <a:r>
              <a:rPr lang="en-US" sz="1600">
                <a:solidFill>
                  <a:schemeClr val="dk1"/>
                </a:solidFill>
              </a:rPr>
              <a:t>, </a:t>
            </a:r>
            <a:r>
              <a:rPr lang="en-US" sz="1600">
                <a:solidFill>
                  <a:schemeClr val="accent6"/>
                </a:solidFill>
              </a:rPr>
              <a:t>parachute reliability tests completed</a:t>
            </a:r>
            <a:endParaRPr sz="1600">
              <a:solidFill>
                <a:schemeClr val="accent6"/>
              </a:solidFill>
            </a:endParaRPr>
          </a:p>
          <a:p>
            <a:pPr marL="1371600" marR="0" lvl="2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Simulate satellite movement and then put down on still surface, check if recovery support of LEDs and Sound are activated - </a:t>
            </a:r>
            <a:r>
              <a:rPr lang="en-US" sz="1600">
                <a:solidFill>
                  <a:schemeClr val="accent6"/>
                </a:solidFill>
              </a:rPr>
              <a:t>Completed</a:t>
            </a:r>
            <a:endParaRPr sz="1600">
              <a:solidFill>
                <a:schemeClr val="accent6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466" name="Google Shape;466;p18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8"/>
          <p:cNvSpPr txBox="1"/>
          <p:nvPr/>
        </p:nvSpPr>
        <p:spPr>
          <a:xfrm>
            <a:off x="616857" y="345147"/>
            <a:ext cx="5250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8095755d7_0_20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73" name="Google Shape;473;g148095755d7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48095755d7_0_20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Physical - Parachute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48095755d7_0_20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148095755d7_0_20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477" name="Google Shape;477;g148095755d7_0_20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478" name="Google Shape;478;g148095755d7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725" y="1240875"/>
            <a:ext cx="2827025" cy="26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148095755d7_0_20"/>
          <p:cNvSpPr txBox="1"/>
          <p:nvPr/>
        </p:nvSpPr>
        <p:spPr>
          <a:xfrm>
            <a:off x="396625" y="5638800"/>
            <a:ext cx="4062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Diameter   :90 Cm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Threads Used: 8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Weight:  100 ML water bottle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48095755d7_0_20" title="VID_20220826_100659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400" y="1599688"/>
            <a:ext cx="5671750" cy="37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48095755d7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1725" y="4019700"/>
            <a:ext cx="3161600" cy="260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4748a61369_0_87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87" name="Google Shape;487;g14748a61369_0_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4748a61369_0_87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Physical - CO2 GS node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4748a61369_0_87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4748a61369_0_87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491" name="Google Shape;491;g14748a61369_0_87"/>
          <p:cNvSpPr/>
          <p:nvPr/>
        </p:nvSpPr>
        <p:spPr>
          <a:xfrm>
            <a:off x="616806" y="1024789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marR="0" lvl="0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CO2 sensor and MBED micro integrated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492" name="Google Shape;492;g14748a61369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590540" y="1226186"/>
            <a:ext cx="4627526" cy="61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4748a61369_0_96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98" name="Google Shape;498;g14748a61369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4748a61369_0_96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Physical - LEDs</a:t>
            </a:r>
            <a:r>
              <a:rPr lang="en-US" sz="2300" b="1">
                <a:solidFill>
                  <a:schemeClr val="dk1"/>
                </a:solidFill>
              </a:rPr>
              <a:t>, Sound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4748a61369_0_96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14748a61369_0_96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502" name="Google Shape;502;g14748a61369_0_96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CO2 sensor</a:t>
            </a:r>
            <a:endParaRPr sz="1900">
              <a:solidFill>
                <a:schemeClr val="dk1"/>
              </a:solidFill>
            </a:endParaRPr>
          </a:p>
          <a:p>
            <a:pPr marL="457200" marR="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LED wires and series resistors</a:t>
            </a:r>
            <a:endParaRPr sz="19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503" name="Google Shape;503;g14748a61369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300" y="1820550"/>
            <a:ext cx="6101499" cy="45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14748a61369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825" y="1965525"/>
            <a:ext cx="3755724" cy="4640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9" name="Google Shape;509;g14748a61369_0_62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510" name="Google Shape;510;g14748a61369_0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4748a61369_0_62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</a:t>
            </a:r>
            <a:r>
              <a:rPr lang="en-US" sz="2000" b="1">
                <a:solidFill>
                  <a:schemeClr val="dk1"/>
                </a:solidFill>
              </a:rPr>
              <a:t>Operational (1/4) - Satellite Bus Verification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14748a61369_0_62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14748a61369_0_62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514" name="Google Shape;514;g14748a61369_0_62"/>
          <p:cNvSpPr txBox="1"/>
          <p:nvPr/>
        </p:nvSpPr>
        <p:spPr>
          <a:xfrm>
            <a:off x="-8275" y="1380675"/>
            <a:ext cx="802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Charging, power, 9-axis, GPS, Camera, Communication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15" name="Google Shape;515;g14748a61369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2525" y="1377425"/>
            <a:ext cx="2189226" cy="2918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6" name="Google Shape;516;g14748a61369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400" y="2357650"/>
            <a:ext cx="3582200" cy="37010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7" name="Google Shape;517;g14748a61369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4625" y="3686850"/>
            <a:ext cx="2189225" cy="29189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4748a61369_0_76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523" name="Google Shape;523;g14748a61369_0_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4748a61369_0_76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</a:t>
            </a:r>
            <a:r>
              <a:rPr lang="en-US" sz="2200" b="1">
                <a:solidFill>
                  <a:schemeClr val="dk1"/>
                </a:solidFill>
              </a:rPr>
              <a:t>Operational (2/4) - CO2 sensors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14748a61369_0_76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14748a61369_0_76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527" name="Google Shape;527;g14748a61369_0_76"/>
          <p:cNvSpPr txBox="1"/>
          <p:nvPr/>
        </p:nvSpPr>
        <p:spPr>
          <a:xfrm>
            <a:off x="616850" y="1288425"/>
            <a:ext cx="8020500" cy="4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GS setup - serial comms and protocol</a:t>
            </a:r>
            <a:endParaRPr sz="2400">
              <a:solidFill>
                <a:schemeClr val="dk1"/>
              </a:solidFill>
            </a:endParaRPr>
          </a:p>
          <a:p>
            <a:pPr marL="1371600" lvl="2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-US" sz="2400">
                <a:solidFill>
                  <a:schemeClr val="dk1"/>
                </a:solidFill>
              </a:rPr>
              <a:t>Software was developed</a:t>
            </a:r>
            <a:endParaRPr sz="2400">
              <a:solidFill>
                <a:schemeClr val="dk1"/>
              </a:solidFill>
            </a:endParaRPr>
          </a:p>
          <a:p>
            <a:pPr marL="1371600" lvl="2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-US" sz="2400">
                <a:solidFill>
                  <a:schemeClr val="dk1"/>
                </a:solidFill>
              </a:rPr>
              <a:t>Tested independently of satellite</a:t>
            </a:r>
            <a:endParaRPr sz="2400">
              <a:solidFill>
                <a:schemeClr val="dk1"/>
              </a:solidFill>
            </a:endParaRPr>
          </a:p>
          <a:p>
            <a:pPr marL="1371600" lvl="2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-US" sz="2400">
                <a:solidFill>
                  <a:schemeClr val="dk1"/>
                </a:solidFill>
              </a:rPr>
              <a:t>Completely functional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Integration in satellite - serial comms and protocol</a:t>
            </a:r>
            <a:endParaRPr sz="2400">
              <a:solidFill>
                <a:schemeClr val="dk1"/>
              </a:solidFill>
            </a:endParaRPr>
          </a:p>
          <a:p>
            <a:pPr marL="1371600" lvl="2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-US" sz="2400">
                <a:solidFill>
                  <a:schemeClr val="dk1"/>
                </a:solidFill>
              </a:rPr>
              <a:t>Software developed</a:t>
            </a:r>
            <a:endParaRPr sz="2400">
              <a:solidFill>
                <a:schemeClr val="dk1"/>
              </a:solidFill>
            </a:endParaRPr>
          </a:p>
          <a:p>
            <a:pPr marL="1371600" lvl="2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</a:pPr>
            <a:r>
              <a:rPr lang="en-US" sz="2400">
                <a:solidFill>
                  <a:schemeClr val="dk1"/>
                </a:solidFill>
              </a:rPr>
              <a:t>Tested with satellite bus software</a:t>
            </a:r>
            <a:endParaRPr sz="2400">
              <a:solidFill>
                <a:schemeClr val="dk1"/>
              </a:solidFill>
            </a:endParaRPr>
          </a:p>
          <a:p>
            <a:pPr marL="1828800" lvl="3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Protocol fully functional</a:t>
            </a:r>
            <a:endParaRPr sz="2400">
              <a:solidFill>
                <a:schemeClr val="dk1"/>
              </a:solidFill>
            </a:endParaRPr>
          </a:p>
          <a:p>
            <a:pPr marL="1828800" lvl="3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CO2 interface non-functional</a:t>
            </a:r>
            <a:endParaRPr sz="2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4748a61369_0_20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533" name="Google Shape;533;g14748a61369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4748a61369_0_20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Operationa</a:t>
            </a:r>
            <a:r>
              <a:rPr lang="en-US" sz="2200" b="1">
                <a:solidFill>
                  <a:schemeClr val="dk1"/>
                </a:solidFill>
              </a:rPr>
              <a:t>l (3/4) - LEDs and Sound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14748a61369_0_20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14748a61369_0_20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537" name="Google Shape;537;g14748a61369_0_20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457200" marR="0" lvl="0" indent="-387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LED integration in satellite - Software control</a:t>
            </a:r>
            <a:endParaRPr sz="2500">
              <a:solidFill>
                <a:schemeClr val="dk1"/>
              </a:solidFill>
            </a:endParaRPr>
          </a:p>
          <a:p>
            <a:pPr marL="914400" marR="0" lvl="1" indent="-387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Landing detection software completely functional</a:t>
            </a:r>
            <a:endParaRPr sz="2500">
              <a:solidFill>
                <a:schemeClr val="dk1"/>
              </a:solidFill>
            </a:endParaRPr>
          </a:p>
          <a:p>
            <a:pPr marL="9144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</a:endParaRPr>
          </a:p>
          <a:p>
            <a:pPr marL="457200" marR="0" lvl="0" indent="-387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>
                <a:solidFill>
                  <a:schemeClr val="dk1"/>
                </a:solidFill>
              </a:rPr>
              <a:t>Sound sensor integration in satellite - Software control</a:t>
            </a:r>
            <a:endParaRPr sz="2500">
              <a:solidFill>
                <a:schemeClr val="dk1"/>
              </a:solidFill>
            </a:endParaRPr>
          </a:p>
          <a:p>
            <a:pPr marL="914400" marR="0" lvl="1" indent="-387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Sound Sensor not completed</a:t>
            </a:r>
            <a:endParaRPr sz="25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48095755d7_0_6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543" name="Google Shape;543;g148095755d7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48095755d7_0_6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</a:t>
            </a:r>
            <a:r>
              <a:rPr lang="en-US" sz="2200" b="1">
                <a:solidFill>
                  <a:schemeClr val="dk1"/>
                </a:solidFill>
              </a:rPr>
              <a:t>Operational (4/4) - Python GS GUI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48095755d7_0_6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148095755d7_0_6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pic>
        <p:nvPicPr>
          <p:cNvPr id="547" name="Google Shape;547;g148095755d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00" y="1301225"/>
            <a:ext cx="5088325" cy="49638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8" name="Google Shape;548;g148095755d7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825" y="1301225"/>
            <a:ext cx="4454925" cy="19466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9" name="Google Shape;549;g148095755d7_0_6"/>
          <p:cNvSpPr txBox="1"/>
          <p:nvPr/>
        </p:nvSpPr>
        <p:spPr>
          <a:xfrm>
            <a:off x="5371800" y="4409975"/>
            <a:ext cx="3819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Updated Python code snippets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148095755d7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48095755d7_0_35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</a:rPr>
              <a:t>4.2 Experimental Result - Operational (4/4) - Python GS GUI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148095755d7_0_35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148095755d7_0_35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pic>
        <p:nvPicPr>
          <p:cNvPr id="558" name="Google Shape;558;g148095755d7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500" y="1288425"/>
            <a:ext cx="4266800" cy="2497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9" name="Google Shape;559;g148095755d7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25" y="1288434"/>
            <a:ext cx="3899950" cy="46278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0" name="Google Shape;560;g148095755d7_0_35"/>
          <p:cNvSpPr txBox="1"/>
          <p:nvPr/>
        </p:nvSpPr>
        <p:spPr>
          <a:xfrm>
            <a:off x="6283200" y="5962575"/>
            <a:ext cx="250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Expanded Python User interface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148095755d7_0_35"/>
          <p:cNvSpPr txBox="1"/>
          <p:nvPr/>
        </p:nvSpPr>
        <p:spPr>
          <a:xfrm>
            <a:off x="4302275" y="3952675"/>
            <a:ext cx="5417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GS GUI Development and testing</a:t>
            </a:r>
            <a:endParaRPr sz="2100">
              <a:solidFill>
                <a:schemeClr val="dk1"/>
              </a:solidFill>
            </a:endParaRPr>
          </a:p>
          <a:p>
            <a:pPr marL="1371600" lvl="2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</a:pPr>
            <a:r>
              <a:rPr lang="en-US" sz="2100">
                <a:solidFill>
                  <a:schemeClr val="dk1"/>
                </a:solidFill>
              </a:rPr>
              <a:t>added functionality for second comms channel to CO2 sensor</a:t>
            </a:r>
            <a:endParaRPr sz="2100">
              <a:solidFill>
                <a:schemeClr val="dk1"/>
              </a:solidFill>
            </a:endParaRPr>
          </a:p>
          <a:p>
            <a:pPr marL="1371600" lvl="2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■"/>
            </a:pPr>
            <a:r>
              <a:rPr lang="en-US" sz="2100">
                <a:solidFill>
                  <a:schemeClr val="dk1"/>
                </a:solidFill>
              </a:rPr>
              <a:t>partial success, UART comms for second channel not displayed 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4748a61369_0_124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567" name="Google Shape;567;g14748a61369_0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4748a61369_0_124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</a:t>
            </a: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Experimental Result - Functional (1/4) - 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CO2 Software: </a:t>
            </a:r>
            <a:r>
              <a:rPr lang="en-US" sz="2300" b="1">
                <a:solidFill>
                  <a:schemeClr val="dk1"/>
                </a:solidFill>
              </a:rPr>
              <a:t>Node + GS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4748a61369_0_124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g14748a61369_0_124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571" name="Google Shape;571;g14748a61369_0_124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457200" marR="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</a:rPr>
              <a:t>Descriptions + pictures with annotations</a:t>
            </a:r>
            <a:endParaRPr sz="2300">
              <a:solidFill>
                <a:schemeClr val="dk1"/>
              </a:solidFill>
            </a:endParaRPr>
          </a:p>
          <a:p>
            <a:pPr marL="914400" marR="0" lvl="1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CO2 to GS comms/ to sat comms</a:t>
            </a:r>
            <a:endParaRPr sz="2300">
              <a:solidFill>
                <a:schemeClr val="dk1"/>
              </a:solidFill>
            </a:endParaRPr>
          </a:p>
          <a:p>
            <a:pPr marL="1371600" marR="0" lvl="2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Power on test</a:t>
            </a:r>
            <a:endParaRPr sz="2300">
              <a:solidFill>
                <a:schemeClr val="dk1"/>
              </a:solidFill>
            </a:endParaRPr>
          </a:p>
          <a:p>
            <a:pPr marL="1371600" marR="0" lvl="2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CO2 sending (using scope)</a:t>
            </a:r>
            <a:endParaRPr sz="2300">
              <a:solidFill>
                <a:schemeClr val="dk1"/>
              </a:solidFill>
            </a:endParaRPr>
          </a:p>
          <a:p>
            <a:pPr marL="1371600" marR="0" lvl="2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CO2 response (using scope)</a:t>
            </a:r>
            <a:endParaRPr sz="2300">
              <a:solidFill>
                <a:schemeClr val="dk1"/>
              </a:solidFill>
            </a:endParaRPr>
          </a:p>
          <a:p>
            <a:pPr marL="1371600" marR="0" lvl="2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■"/>
            </a:pPr>
            <a:r>
              <a:rPr lang="en-US" sz="2300">
                <a:solidFill>
                  <a:schemeClr val="dk1"/>
                </a:solidFill>
              </a:rPr>
              <a:t>Sat comms SW approach - limited functionality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6b8cb8315_4_78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61" name="Google Shape;261;g146b8cb8315_4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46b8cb8315_4_78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1.1 User Needs / Background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46b8cb8315_4_78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major threat from increased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 greenhouse effect. As a greenhouse gas, excessive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creates a cover that traps the sun's heat energy in the atmospheric bubble, warming the planet and the oceans.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way to measure the CO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Space is including air quality sensor to Satellite .   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main objective of the mission is to Monitor the carbon dioxide in the space through 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satellite to understand climate change at different time, altitudes and compare the carbon dioxide content with ground station.</a:t>
            </a:r>
            <a:r>
              <a:rPr lang="en-US" sz="14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46b8cb8315_4_78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46b8cb8315_4_78"/>
          <p:cNvSpPr txBox="1"/>
          <p:nvPr/>
        </p:nvSpPr>
        <p:spPr>
          <a:xfrm>
            <a:off x="616857" y="345147"/>
            <a:ext cx="5756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 i="0" u="none" strike="noStrike" cap="none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 b="0" i="0" u="none" strike="noStrike" cap="none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1. Mission Statement</a:t>
            </a:r>
            <a:endParaRPr sz="1800" b="1">
              <a:solidFill>
                <a:srgbClr val="2D4F6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6" name="Google Shape;266;g146b8cb8315_4_78" descr="Find out the environmental impact of your Google searches and internet  usage — Quartz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975" y="3455276"/>
            <a:ext cx="4596266" cy="261348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146b8cb8315_4_78" descr="Satellites Observing the Globe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146b8cb8315_4_78" descr="China to Launch First Carbon Dioxide Monitoring Satellite – Spaceflight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5563" y="3455276"/>
            <a:ext cx="4575467" cy="269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748a61369_0_29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577" name="Google Shape;577;g14748a61369_0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4748a61369_0_29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None/>
            </a:pPr>
            <a:r>
              <a:rPr lang="en-US" sz="236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Functional (2/4) - </a:t>
            </a:r>
            <a:endParaRPr sz="2365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None/>
            </a:pPr>
            <a:r>
              <a:rPr lang="en-US" sz="2365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Parachute release with dummy weight</a:t>
            </a:r>
            <a:endParaRPr sz="2365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14748a61369_0_29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14748a61369_0_29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581" name="Google Shape;581;g14748a61369_0_29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Parachute release tests using dummy weight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582" name="Google Shape;582;g14748a61369_0_29" title="VID_20220826_17022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1650" y="29039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4748a61369_0_106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588" name="Google Shape;588;g14748a61369_0_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4748a61369_0_106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Functional (3/4) - LEDs and Sound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14748a61369_0_106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14748a61369_0_106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592" name="Google Shape;592;g14748a61369_0_106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Descriptions + pictures with annotations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LEDs test for brightness / Sound Test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593" name="Google Shape;593;g14748a61369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125" y="1288425"/>
            <a:ext cx="3736124" cy="49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4748a61369_0_115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599" name="Google Shape;599;g14748a61369_0_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4748a61369_0_115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Functional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14748a61369_0_115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g14748a61369_0_115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603" name="Google Shape;603;g14748a61369_0_115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>
                <a:solidFill>
                  <a:schemeClr val="dk1"/>
                </a:solidFill>
              </a:rPr>
              <a:t>Descriptions + pictures with annotations</a:t>
            </a:r>
            <a:endParaRPr sz="2100">
              <a:solidFill>
                <a:schemeClr val="dk1"/>
              </a:solidFill>
            </a:endParaRPr>
          </a:p>
          <a:p>
            <a:pPr marL="914400" marR="0" lvl="1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GS protocol functionality using terminals</a:t>
            </a:r>
            <a:endParaRPr sz="21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pic>
        <p:nvPicPr>
          <p:cNvPr id="604" name="Google Shape;604;g14748a61369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675" y="2028050"/>
            <a:ext cx="3569549" cy="447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4748a61369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03" y="2028050"/>
            <a:ext cx="4608872" cy="447594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14748a61369_0_115"/>
          <p:cNvSpPr txBox="1"/>
          <p:nvPr/>
        </p:nvSpPr>
        <p:spPr>
          <a:xfrm>
            <a:off x="3749700" y="3542475"/>
            <a:ext cx="15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Satellite Terminal</a:t>
            </a:r>
            <a:endParaRPr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14748a61369_0_115"/>
          <p:cNvSpPr txBox="1"/>
          <p:nvPr/>
        </p:nvSpPr>
        <p:spPr>
          <a:xfrm>
            <a:off x="6753850" y="3542475"/>
            <a:ext cx="15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GS Node Terminal</a:t>
            </a:r>
            <a:endParaRPr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748a61369_0_38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613" name="Google Shape;613;g14748a61369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14748a61369_0_38"/>
          <p:cNvSpPr txBox="1"/>
          <p:nvPr/>
        </p:nvSpPr>
        <p:spPr>
          <a:xfrm>
            <a:off x="616857" y="776357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E</a:t>
            </a:r>
            <a:r>
              <a:rPr lang="en-US" sz="2200" b="1">
                <a:solidFill>
                  <a:schemeClr val="dk1"/>
                </a:solidFill>
              </a:rPr>
              <a:t>nd-to-end testing (1/3) - CO2 sensor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14748a61369_0_38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14748a61369_0_38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617" name="Google Shape;617;g14748a61369_0_38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</a:rPr>
              <a:t>CO2 GS Node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618" name="Google Shape;618;g14748a61369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75" y="1786450"/>
            <a:ext cx="5403649" cy="28236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9" name="Google Shape;619;g14748a61369_0_38"/>
          <p:cNvSpPr txBox="1"/>
          <p:nvPr/>
        </p:nvSpPr>
        <p:spPr>
          <a:xfrm>
            <a:off x="1060225" y="4738400"/>
            <a:ext cx="466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Measuring CO2 levels on the ground station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g14748a61369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825" y="2555225"/>
            <a:ext cx="2177100" cy="2805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1" name="Google Shape;621;g14748a61369_0_38"/>
          <p:cNvSpPr txBox="1"/>
          <p:nvPr/>
        </p:nvSpPr>
        <p:spPr>
          <a:xfrm>
            <a:off x="6859925" y="5491125"/>
            <a:ext cx="166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CO2 Measured results at GS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9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627" name="Google Shape;62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9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</a:t>
            </a:r>
            <a:r>
              <a:rPr lang="en-US" sz="2100" b="1">
                <a:solidFill>
                  <a:schemeClr val="dk1"/>
                </a:solidFill>
              </a:rPr>
              <a:t>End-to-end testing (1/3) - CO2 sensor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9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9"/>
          <p:cNvSpPr txBox="1"/>
          <p:nvPr/>
        </p:nvSpPr>
        <p:spPr>
          <a:xfrm>
            <a:off x="616857" y="345147"/>
            <a:ext cx="5250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pic>
        <p:nvPicPr>
          <p:cNvPr id="631" name="Google Shape;6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8500"/>
            <a:ext cx="4675594" cy="260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2" name="Google Shape;6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0" y="1288500"/>
            <a:ext cx="4582288" cy="260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3" name="Google Shape;6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65175"/>
            <a:ext cx="4675600" cy="25390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4" name="Google Shape;6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3000" y="3965175"/>
            <a:ext cx="4582299" cy="25390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4748a61369_0_133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640" name="Google Shape;640;g14748a61369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14748a61369_0_133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E</a:t>
            </a:r>
            <a:r>
              <a:rPr lang="en-US" sz="2000" b="1">
                <a:solidFill>
                  <a:schemeClr val="dk1"/>
                </a:solidFill>
              </a:rPr>
              <a:t>nd-to-end testing (2/3) - LEDs for landing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14748a61369_0_133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14748a61369_0_133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pic>
        <p:nvPicPr>
          <p:cNvPr id="644" name="Google Shape;644;g14748a61369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25" y="1617325"/>
            <a:ext cx="5837175" cy="4521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45" name="Google Shape;645;g14748a61369_0_133" title="Landing Detection Test-1.m4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2101" y="2004150"/>
            <a:ext cx="4296799" cy="374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4748a61369_0_180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651" name="Google Shape;651;g14748a61369_0_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14748a61369_0_180"/>
          <p:cNvSpPr txBox="1"/>
          <p:nvPr/>
        </p:nvSpPr>
        <p:spPr>
          <a:xfrm>
            <a:off x="402007" y="776357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E</a:t>
            </a:r>
            <a:r>
              <a:rPr lang="en-US" sz="2200" b="1">
                <a:solidFill>
                  <a:schemeClr val="dk1"/>
                </a:solidFill>
              </a:rPr>
              <a:t>nd-to-end testing - (3/3) - System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14748a61369_0_180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14748a61369_0_180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655" name="Google Shape;655;g14748a61369_0_180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Full GS communications - Sat and CO2 node (using terminals)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Communications range test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656" name="Google Shape;656;g14748a61369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039" y="1828950"/>
            <a:ext cx="6573726" cy="474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14748a61369_0_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216" y="1828950"/>
            <a:ext cx="4884633" cy="47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4748a61369_0_142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663" name="Google Shape;663;g14748a61369_0_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14748a61369_0_142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E</a:t>
            </a:r>
            <a:r>
              <a:rPr lang="en-US" sz="2200" b="1">
                <a:solidFill>
                  <a:schemeClr val="dk1"/>
                </a:solidFill>
              </a:rPr>
              <a:t>nd-to-end testing - (3/3) - System</a:t>
            </a:r>
            <a:endParaRPr sz="2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14748a61369_0_142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14748a61369_0_142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667" name="Google Shape;667;g14748a61369_0_142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marR="0" lvl="0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Full GS communications - Sat and CO2 node (using terminals)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Communications range test</a:t>
            </a:r>
            <a:endParaRPr sz="2200">
              <a:solidFill>
                <a:schemeClr val="dk1"/>
              </a:solidFill>
            </a:endParaRPr>
          </a:p>
          <a:p>
            <a:pPr marL="914400" marR="0" lvl="1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While monitoring power</a:t>
            </a:r>
            <a:endParaRPr sz="2200">
              <a:solidFill>
                <a:schemeClr val="dk1"/>
              </a:solidFill>
            </a:endParaRPr>
          </a:p>
          <a:p>
            <a:pPr marL="914400" marR="0" lvl="1" indent="-368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2200">
                <a:solidFill>
                  <a:schemeClr val="dk1"/>
                </a:solidFill>
              </a:rPr>
              <a:t>and temperature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668" name="Google Shape;668;g14748a61369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75" y="3206176"/>
            <a:ext cx="4371348" cy="2857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69" name="Google Shape;669;g14748a61369_0_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350" y="3392496"/>
            <a:ext cx="4371348" cy="28579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4748a61369_0_197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675" name="Google Shape;675;g14748a61369_0_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14748a61369_0_197"/>
          <p:cNvSpPr txBox="1"/>
          <p:nvPr/>
        </p:nvSpPr>
        <p:spPr>
          <a:xfrm>
            <a:off x="616857" y="817557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4.2 Experimental Result - E</a:t>
            </a:r>
            <a:r>
              <a:rPr lang="en-US" sz="2300" b="1">
                <a:solidFill>
                  <a:schemeClr val="dk1"/>
                </a:solidFill>
              </a:rPr>
              <a:t>nd-to-end testing - (3/3) - System</a:t>
            </a:r>
            <a:endParaRPr sz="2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14748a61369_0_197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14748a61369_0_197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sp>
        <p:nvSpPr>
          <p:cNvPr id="679" name="Google Shape;679;g14748a61369_0_197"/>
          <p:cNvSpPr/>
          <p:nvPr/>
        </p:nvSpPr>
        <p:spPr>
          <a:xfrm>
            <a:off x="616856" y="1240876"/>
            <a:ext cx="8672400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</a:rPr>
              <a:t>Reliability testing on software = &gt; 1hr continuous satellite-GS operation</a:t>
            </a:r>
            <a:endParaRPr sz="23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pic>
        <p:nvPicPr>
          <p:cNvPr id="680" name="Google Shape;680;g14748a61369_0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375" y="1961474"/>
            <a:ext cx="7489351" cy="489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0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686" name="Google Shape;68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20"/>
          <p:cNvSpPr txBox="1"/>
          <p:nvPr/>
        </p:nvSpPr>
        <p:spPr>
          <a:xfrm>
            <a:off x="616857" y="762982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4.3 Summary of Success Evaluation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0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20"/>
          <p:cNvSpPr txBox="1"/>
          <p:nvPr/>
        </p:nvSpPr>
        <p:spPr>
          <a:xfrm>
            <a:off x="616857" y="345147"/>
            <a:ext cx="5250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4. Demonstration</a:t>
            </a:r>
            <a:endParaRPr/>
          </a:p>
        </p:txBody>
      </p:sp>
      <p:graphicFrame>
        <p:nvGraphicFramePr>
          <p:cNvPr id="690" name="Google Shape;690;p20"/>
          <p:cNvGraphicFramePr/>
          <p:nvPr/>
        </p:nvGraphicFramePr>
        <p:xfrm>
          <a:off x="616851" y="121418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{FC944857-1959-48A0-B04A-C9EA818605D4}</a:tableStyleId>
              </a:tblPr>
              <a:tblGrid>
                <a:gridCol w="9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Success Level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Goal No.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Mission Success Criteria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Verification Method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Result</a:t>
                      </a:r>
                      <a:endParaRPr/>
                    </a:p>
                  </a:txBody>
                  <a:tcPr marL="48975" marR="48975" marT="24500" marB="24500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7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Minimum Success</a:t>
                      </a:r>
                      <a:endParaRPr sz="13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Establish the communication between Stellite and GS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Switch on the satellite and House  Keeping Data Received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accent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Success</a:t>
                      </a:r>
                      <a:endParaRPr sz="1050" b="1">
                        <a:solidFill>
                          <a:schemeClr val="accent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7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Get the 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is Received Successfully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rgbClr val="FF99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Partial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7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/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7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Full Success</a:t>
                      </a:r>
                      <a:endParaRPr sz="13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48975" marR="48975" marT="24500" marB="24500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Establish the communication between Stellite and GS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Switch on the satellite and House  Keeping Data Received multiple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chemeClr val="accent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Success</a:t>
                      </a:r>
                      <a:endParaRPr sz="1050" b="1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7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Get the 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at the specified interval of time to GS 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is Received Successfully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Fail</a:t>
                      </a:r>
                      <a:endParaRPr/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7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Detect landing condition 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LED and Sound data received 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rgbClr val="FF99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Partial</a:t>
                      </a:r>
                      <a:endParaRPr/>
                    </a:p>
                  </a:txBody>
                  <a:tcPr marL="48975" marR="48975" marT="24500" marB="24500" anchor="ctr"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70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Advanced Success</a:t>
                      </a:r>
                      <a:endParaRPr sz="13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Establish the communication between Stellite and different GS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Switch on the satellite and House  Keeping Data Received continuous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chemeClr val="accent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Success</a:t>
                      </a:r>
                      <a:endParaRPr sz="1050" b="1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57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Get the 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at the specified interval of time from Different GS and Compare the results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is Received to all the GS station Successfully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Partial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57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Detect landing condition and measure the force of impact of the ground (through acceleration) 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LED and sound data is received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Fail</a:t>
                      </a:r>
                      <a:endParaRPr/>
                    </a:p>
                  </a:txBody>
                  <a:tcPr marL="48975" marR="48975" marT="24500" marB="2450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e32c3e0d6_7_0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74" name="Google Shape;274;gfe32c3e0d6_7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fe32c3e0d6_7_0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1.2 Sketch / Mission Statement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fe32c3e0d6_7_0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fe32c3e0d6_7_0"/>
          <p:cNvSpPr txBox="1"/>
          <p:nvPr/>
        </p:nvSpPr>
        <p:spPr>
          <a:xfrm>
            <a:off x="616857" y="345147"/>
            <a:ext cx="5756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1. Mission Statement</a:t>
            </a:r>
            <a:endParaRPr sz="1800" b="1">
              <a:solidFill>
                <a:srgbClr val="2D4F6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gfe32c3e0d6_7_0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Clarify objectives</a:t>
            </a:r>
            <a:endParaRPr/>
          </a:p>
          <a:p>
            <a:pPr marL="9144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FF"/>
              </a:solidFill>
            </a:endParaRPr>
          </a:p>
          <a:p>
            <a:pPr marL="914400" marR="0" lvl="1" indent="-33655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Arial"/>
              <a:buChar char="•"/>
            </a:pPr>
            <a:r>
              <a:rPr lang="en-US" sz="17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To set up a satellite system to monitor atmospheric concentration of carbon dioxide</a:t>
            </a:r>
            <a:endParaRPr sz="1700" b="1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655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Arial"/>
              <a:buChar char="•"/>
            </a:pPr>
            <a:r>
              <a:rPr lang="en-US" sz="17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By sensing the concentration of carbon dioxide by sensors installed on the computer</a:t>
            </a:r>
            <a:endParaRPr sz="1700" b="1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655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Arial"/>
              <a:buChar char="•"/>
            </a:pPr>
            <a:r>
              <a:rPr lang="en-US" sz="17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Using HEPTA-Sat with carbon dioxide sensor supported by a ground node</a:t>
            </a:r>
            <a:endParaRPr sz="1700" b="1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Mission Goals</a:t>
            </a:r>
            <a:endParaRPr/>
          </a:p>
          <a:p>
            <a:pPr marL="342900" marR="0" lvl="0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[MG1] Establish successful measurement of CO2 concentration at specified altitude</a:t>
            </a:r>
            <a:endParaRPr>
              <a:solidFill>
                <a:srgbClr val="0000FF"/>
              </a:solidFill>
            </a:endParaRPr>
          </a:p>
          <a:p>
            <a:pPr marL="914400" marR="0" lvl="1" indent="-33020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[MG2] Establish successful measurement of CO2 concentration at ground node</a:t>
            </a:r>
            <a:endParaRPr>
              <a:solidFill>
                <a:srgbClr val="0000FF"/>
              </a:solidFill>
            </a:endParaRPr>
          </a:p>
          <a:p>
            <a:pPr marL="914400" marR="0" lvl="1" indent="-33020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[MG3] Relay the measured values of CO2 concentration to the Ground Station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79" name="Google Shape;279;gfe32c3e0d6_7_0"/>
          <p:cNvSpPr/>
          <p:nvPr/>
        </p:nvSpPr>
        <p:spPr>
          <a:xfrm>
            <a:off x="1152888" y="3962438"/>
            <a:ext cx="8186700" cy="15417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1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696" name="Google Shape;6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1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Conclusion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1"/>
          <p:cNvSpPr/>
          <p:nvPr/>
        </p:nvSpPr>
        <p:spPr>
          <a:xfrm>
            <a:off x="616850" y="1240875"/>
            <a:ext cx="8672400" cy="54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●"/>
            </a:pP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Was schedule planning appropriate?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– </a:t>
            </a:r>
            <a:r>
              <a:rPr lang="en-US" sz="1600">
                <a:solidFill>
                  <a:schemeClr val="dk1"/>
                </a:solidFill>
              </a:rPr>
              <a:t>Yes, but unforeseen challenges caused </a:t>
            </a:r>
            <a:endParaRPr sz="1600">
              <a:solidFill>
                <a:schemeClr val="dk1"/>
              </a:solidFill>
            </a:endParaRPr>
          </a:p>
          <a:p>
            <a:pPr marL="36576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the overall schedule not to be met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●"/>
            </a:pP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Was resource planning appropriate?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– </a:t>
            </a:r>
            <a:r>
              <a:rPr lang="en-US" sz="1600">
                <a:solidFill>
                  <a:schemeClr val="dk1"/>
                </a:solidFill>
              </a:rPr>
              <a:t>Yes.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●"/>
            </a:pP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Were risk identification and 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– </a:t>
            </a:r>
            <a:r>
              <a:rPr lang="en-US" sz="1600">
                <a:solidFill>
                  <a:schemeClr val="dk1"/>
                </a:solidFill>
              </a:rPr>
              <a:t>Mostly, software development time was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countermeasures appropriate?		</a:t>
            </a:r>
            <a:r>
              <a:rPr lang="en-US" sz="1600">
                <a:solidFill>
                  <a:schemeClr val="dk1"/>
                </a:solidFill>
              </a:rPr>
              <a:t>not identified as a significant risk.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●"/>
            </a:pP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Was team communication appropriate?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1600">
                <a:solidFill>
                  <a:schemeClr val="dk1"/>
                </a:solidFill>
              </a:rPr>
              <a:t>Yes.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●"/>
            </a:pP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What was accomplished?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– Full </a:t>
            </a:r>
            <a:r>
              <a:rPr lang="en-US" sz="1600">
                <a:solidFill>
                  <a:schemeClr val="dk1"/>
                </a:solidFill>
              </a:rPr>
              <a:t>payload integration and test cycle </a:t>
            </a:r>
            <a:endParaRPr sz="1600">
              <a:solidFill>
                <a:schemeClr val="dk1"/>
              </a:solidFill>
            </a:endParaRPr>
          </a:p>
          <a:p>
            <a:pPr marL="36576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was experienced.</a:t>
            </a:r>
            <a:endParaRPr sz="1600">
              <a:solidFill>
                <a:schemeClr val="dk1"/>
              </a:solidFill>
            </a:endParaRPr>
          </a:p>
          <a:p>
            <a:pPr marL="4114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– One complete CO2 node and one partial onboard CO2 sensor.</a:t>
            </a:r>
            <a:endParaRPr sz="1600">
              <a:solidFill>
                <a:schemeClr val="dk1"/>
              </a:solidFill>
            </a:endParaRPr>
          </a:p>
          <a:p>
            <a:pPr marL="4114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– Fully functional bus and communication including payload data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●"/>
            </a:pP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What was learned?	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– </a:t>
            </a:r>
            <a:r>
              <a:rPr lang="en-US" sz="1600">
                <a:solidFill>
                  <a:schemeClr val="dk1"/>
                </a:solidFill>
              </a:rPr>
              <a:t>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ocumentation takes time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						– Software development can take more </a:t>
            </a:r>
            <a:endParaRPr sz="1600">
              <a:solidFill>
                <a:schemeClr val="dk1"/>
              </a:solidFill>
            </a:endParaRPr>
          </a:p>
          <a:p>
            <a:pPr marL="4114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time than expected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●"/>
            </a:pP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lang="en-US" sz="1600" b="1">
                <a:solidFill>
                  <a:schemeClr val="accent2"/>
                </a:solidFill>
              </a:rPr>
              <a:t>is f</a:t>
            </a: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uture work?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– </a:t>
            </a:r>
            <a:r>
              <a:rPr lang="en-US" sz="1600">
                <a:solidFill>
                  <a:schemeClr val="dk1"/>
                </a:solidFill>
              </a:rPr>
              <a:t>Improve GS software framework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						– Better quality CO2 sensor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								– Improved parachute to do complete drop test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99" name="Google Shape;699;p21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21"/>
          <p:cNvSpPr txBox="1"/>
          <p:nvPr/>
        </p:nvSpPr>
        <p:spPr>
          <a:xfrm>
            <a:off x="616857" y="345147"/>
            <a:ext cx="48702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5. Conclusion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85" name="Google Shape;28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1.2 Sketch / Mission Statement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"/>
          <p:cNvSpPr txBox="1"/>
          <p:nvPr/>
        </p:nvSpPr>
        <p:spPr>
          <a:xfrm>
            <a:off x="616857" y="345147"/>
            <a:ext cx="5756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1. Mission Statement</a:t>
            </a:r>
            <a:endParaRPr sz="1800" b="1">
              <a:solidFill>
                <a:srgbClr val="2D4F6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0" name="Google Shape;29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00" y="1459850"/>
            <a:ext cx="8789924" cy="472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96" name="Google Shape;2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1.3 Success Criteria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"/>
          <p:cNvSpPr txBox="1"/>
          <p:nvPr/>
        </p:nvSpPr>
        <p:spPr>
          <a:xfrm>
            <a:off x="616857" y="345147"/>
            <a:ext cx="5756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1. Mission Statement</a:t>
            </a:r>
            <a:endParaRPr sz="1800" b="1">
              <a:solidFill>
                <a:srgbClr val="2D4F6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01" name="Google Shape;301;p5"/>
          <p:cNvGraphicFramePr/>
          <p:nvPr/>
        </p:nvGraphicFramePr>
        <p:xfrm>
          <a:off x="616851" y="1214185"/>
          <a:ext cx="8672325" cy="5183905"/>
        </p:xfrm>
        <a:graphic>
          <a:graphicData uri="http://schemas.openxmlformats.org/drawingml/2006/table">
            <a:tbl>
              <a:tblPr firstRow="1" bandRow="1">
                <a:noFill/>
                <a:tableStyleId>{FC944857-1959-48A0-B04A-C9EA818605D4}</a:tableStyleId>
              </a:tblPr>
              <a:tblGrid>
                <a:gridCol w="109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Success Level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Goal No.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Mission Success Criteria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Verification Method</a:t>
                      </a:r>
                      <a:endParaRPr sz="14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7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Minimum Success</a:t>
                      </a:r>
                      <a:endParaRPr sz="13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Establish the communication between Stellite and GS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Switch on the satellite and HK Data Received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725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Get the 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is Received Successfully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7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7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Full Success</a:t>
                      </a:r>
                      <a:endParaRPr sz="13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L="48975" marR="48975" marT="24500" marB="24500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Establish the communication between Stellite and GS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Switch on the satellite and House  Keeping Data Received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7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Get the 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at the specified interval of time to GS 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is Received Successfully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700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Detect landing condition 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LED and Sound data received 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7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Advanced Success</a:t>
                      </a:r>
                      <a:endParaRPr sz="13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Establish the communication between Stellite and different GS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Switch on the satellite and House  Keeping Data Received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9075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Get the 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at the specified interval of time from Different GS and Compare the results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CO</a:t>
                      </a:r>
                      <a:r>
                        <a:rPr lang="en-US" sz="800">
                          <a:latin typeface="Arial"/>
                          <a:ea typeface="Arial"/>
                          <a:cs typeface="Arial"/>
                          <a:sym typeface="Arial"/>
                        </a:rPr>
                        <a:t>2 </a:t>
                      </a: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data from Satellite is Received to all the GS station Successfully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9075">
                <a:tc v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Detect landing condition and measure the force of impact of the ground (through acceleration) 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>
                          <a:latin typeface="Arial"/>
                          <a:ea typeface="Arial"/>
                          <a:cs typeface="Arial"/>
                          <a:sym typeface="Arial"/>
                        </a:rPr>
                        <a:t>LED and sound data is received </a:t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5" marR="48975" marT="24500" marB="24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6b8cb8315_2_14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07" name="Google Shape;307;g146b8cb8315_2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5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46b8cb8315_2_14"/>
          <p:cNvSpPr txBox="1"/>
          <p:nvPr/>
        </p:nvSpPr>
        <p:spPr>
          <a:xfrm>
            <a:off x="616857" y="885819"/>
            <a:ext cx="8574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2.1 Use Case Diagram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46b8cb8315_2_14"/>
          <p:cNvSpPr/>
          <p:nvPr/>
        </p:nvSpPr>
        <p:spPr>
          <a:xfrm>
            <a:off x="490763" y="298514"/>
            <a:ext cx="7022400" cy="498300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146b8cb8315_2_14"/>
          <p:cNvSpPr txBox="1"/>
          <p:nvPr/>
        </p:nvSpPr>
        <p:spPr>
          <a:xfrm>
            <a:off x="616857" y="345147"/>
            <a:ext cx="525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2. System Design</a:t>
            </a:r>
            <a:endParaRPr/>
          </a:p>
        </p:txBody>
      </p:sp>
      <p:pic>
        <p:nvPicPr>
          <p:cNvPr id="311" name="Google Shape;311;g146b8cb8315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50" y="1440825"/>
            <a:ext cx="8686900" cy="50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17" name="Google Shape;3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2.2 Use Case Scenario Diagram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 txBox="1"/>
          <p:nvPr/>
        </p:nvSpPr>
        <p:spPr>
          <a:xfrm>
            <a:off x="616857" y="345147"/>
            <a:ext cx="5250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2. System Design</a:t>
            </a:r>
            <a:endParaRPr/>
          </a:p>
        </p:txBody>
      </p:sp>
      <p:pic>
        <p:nvPicPr>
          <p:cNvPr id="322" name="Google Shape;32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300" y="1423750"/>
            <a:ext cx="9380501" cy="538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"/>
          <p:cNvSpPr txBox="1">
            <a:spLocks noGrp="1"/>
          </p:cNvSpPr>
          <p:nvPr>
            <p:ph type="sldNum" idx="12"/>
          </p:nvPr>
        </p:nvSpPr>
        <p:spPr>
          <a:xfrm>
            <a:off x="9048755" y="6504002"/>
            <a:ext cx="8143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28" name="Google Shape;3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270" y="297017"/>
            <a:ext cx="915804" cy="63264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8"/>
          <p:cNvSpPr txBox="1"/>
          <p:nvPr/>
        </p:nvSpPr>
        <p:spPr>
          <a:xfrm>
            <a:off x="616857" y="885819"/>
            <a:ext cx="8574768" cy="40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2.3 State Machine Diagram 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616856" y="1240876"/>
            <a:ext cx="8672287" cy="5384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41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490763" y="298514"/>
            <a:ext cx="7022534" cy="498366"/>
          </a:xfrm>
          <a:prstGeom prst="roundRect">
            <a:avLst>
              <a:gd name="adj" fmla="val 16667"/>
            </a:avLst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 txBox="1"/>
          <p:nvPr/>
        </p:nvSpPr>
        <p:spPr>
          <a:xfrm>
            <a:off x="616857" y="345147"/>
            <a:ext cx="5250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Mission System Design </a:t>
            </a:r>
            <a:r>
              <a:rPr lang="en-US" sz="1800" b="1">
                <a:solidFill>
                  <a:srgbClr val="B4B9C6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800">
                <a:solidFill>
                  <a:srgbClr val="2D4F69"/>
                </a:solidFill>
                <a:latin typeface="Consolas"/>
                <a:ea typeface="Consolas"/>
                <a:cs typeface="Consolas"/>
                <a:sym typeface="Consolas"/>
              </a:rPr>
              <a:t> 2. System Design</a:t>
            </a:r>
            <a:endParaRPr/>
          </a:p>
        </p:txBody>
      </p:sp>
      <p:pic>
        <p:nvPicPr>
          <p:cNvPr id="333" name="Google Shape;33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725" y="1240875"/>
            <a:ext cx="8382918" cy="53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2363</Words>
  <Application>Microsoft Office PowerPoint</Application>
  <PresentationFormat>A4 210 x 297 mm</PresentationFormat>
  <Paragraphs>492</Paragraphs>
  <Slides>40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40</vt:i4>
      </vt:variant>
    </vt:vector>
  </HeadingPairs>
  <TitlesOfParts>
    <vt:vector size="49" baseType="lpstr">
      <vt:lpstr>Noto Sans Symbols</vt:lpstr>
      <vt:lpstr>メイリオ</vt:lpstr>
      <vt:lpstr>Arial</vt:lpstr>
      <vt:lpstr>Calibri</vt:lpstr>
      <vt:lpstr>Consolas</vt:lpstr>
      <vt:lpstr>Verdana</vt:lpstr>
      <vt:lpstr>Office テーマ</vt:lpstr>
      <vt:lpstr>Office テーマ</vt:lpstr>
      <vt:lpstr>Office Theme</vt:lpstr>
      <vt:lpstr>PowerPoint プレゼンテーション</vt:lpstr>
      <vt:lpstr>Table of Contents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…table of contents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Yamazaki Masahiko</dc:creator>
  <cp:lastModifiedBy>ヤナギハラダイスケ</cp:lastModifiedBy>
  <cp:revision>1</cp:revision>
  <dcterms:created xsi:type="dcterms:W3CDTF">2019-06-18T08:43:11Z</dcterms:created>
  <dcterms:modified xsi:type="dcterms:W3CDTF">2022-08-31T08:22:16Z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0x010100BA0D3C05CA79384A9D329DD4BB2CEBAC</vt:lpwstr>
  </property>
</Properties>
</file>